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142629" y="685800"/>
            <a:ext cx="4573416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2629" y="685800"/>
            <a:ext cx="45735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142629" y="685800"/>
            <a:ext cx="45735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2629" y="685800"/>
            <a:ext cx="45735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1142629" y="685800"/>
            <a:ext cx="45735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2629" y="685800"/>
            <a:ext cx="4573416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2629" y="685800"/>
            <a:ext cx="4573416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2629" y="685800"/>
            <a:ext cx="4573416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2629" y="685800"/>
            <a:ext cx="4573416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1142629" y="685800"/>
            <a:ext cx="4573416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1142629" y="685800"/>
            <a:ext cx="4573416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2629" y="685800"/>
            <a:ext cx="45735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142629" y="685800"/>
            <a:ext cx="45735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標題投影片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685800" y="1597819"/>
            <a:ext cx="7772399" cy="1102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標題及物件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199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199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01600" lvl="0" marL="2540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558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863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12065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0" lvl="4" marL="15494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6200" lvl="5" marL="18923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352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81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210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區段標頭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722312" y="3305175"/>
            <a:ext cx="7772399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722312" y="2180034"/>
            <a:ext cx="7772399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2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20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20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20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20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20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200"/>
              </a:spcBef>
              <a:buClr>
                <a:srgbClr val="888888"/>
              </a:buClr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兩項物件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199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09600" y="1200150"/>
            <a:ext cx="5408613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14300" lvl="0" marL="254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600" lvl="1" marL="558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6170612" y="1200150"/>
            <a:ext cx="5408612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14300" lvl="0" marL="254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600" lvl="1" marL="558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比較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199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7199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57199" y="1631156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39700" lvl="0" marL="254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4300" lvl="1" marL="5588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8636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2065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5494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18923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2352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25781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29210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3" type="body"/>
          </p:nvPr>
        </p:nvSpPr>
        <p:spPr>
          <a:xfrm>
            <a:off x="4645025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4" type="body"/>
          </p:nvPr>
        </p:nvSpPr>
        <p:spPr>
          <a:xfrm>
            <a:off x="4645025" y="1631156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39700" lvl="0" marL="254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4300" lvl="1" marL="5588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8636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2065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5494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18923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2352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25781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2921000" marR="0" rtl="0" algn="l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只有標題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199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空白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含標題的內容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04787"/>
            <a:ext cx="3008312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575050" y="204788"/>
            <a:ext cx="5111749" cy="438983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01600" lvl="0" marL="2540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558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863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12065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0" lvl="4" marL="15494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6200" lvl="5" marL="18923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352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81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210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457200" y="1076325"/>
            <a:ext cx="3008312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含標題的圖片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1792287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8" name="Shape 108"/>
          <p:cNvSpPr/>
          <p:nvPr>
            <p:ph idx="2" type="pic"/>
          </p:nvPr>
        </p:nvSpPr>
        <p:spPr>
          <a:xfrm>
            <a:off x="1792287" y="459581"/>
            <a:ext cx="5486399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500"/>
              </a:spcBef>
              <a:buClr>
                <a:schemeClr val="dk1"/>
              </a:buClr>
              <a:buSzPct val="45833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1792287" y="4025503"/>
            <a:ext cx="5486399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1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標題及直排文字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199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01600" lvl="0" marL="2540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558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863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12065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0" lvl="4" marL="15494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6200" lvl="5" marL="18923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352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81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210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直排標題及文字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 rot="5400000">
            <a:off x="8014096" y="1029495"/>
            <a:ext cx="4388643" cy="2741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 rot="5400000">
            <a:off x="2453085" y="-1637505"/>
            <a:ext cx="4388643" cy="807561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01600" lvl="0" marL="2540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558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863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12065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0" lvl="4" marL="15494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6200" lvl="5" marL="18923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352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81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210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199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199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01600" lvl="0" marL="2540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558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863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12065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0" lvl="4" marL="15494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6200" lvl="5" marL="18923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352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81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210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199" y="476726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03.png"/><Relationship Id="rId6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05.jpg"/><Relationship Id="rId6" Type="http://schemas.openxmlformats.org/officeDocument/2006/relationships/image" Target="../media/image0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Relationship Id="rId5" Type="http://schemas.openxmlformats.org/officeDocument/2006/relationships/image" Target="../media/image09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129"/>
          <p:cNvGrpSpPr/>
          <p:nvPr/>
        </p:nvGrpSpPr>
        <p:grpSpPr>
          <a:xfrm>
            <a:off x="713852" y="0"/>
            <a:ext cx="7716294" cy="4529065"/>
            <a:chOff x="2568946" y="0"/>
            <a:chExt cx="10285712" cy="6038753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0" l="0" r="0" t="11944"/>
            <a:stretch/>
          </p:blipFill>
          <p:spPr>
            <a:xfrm>
              <a:off x="2568946" y="0"/>
              <a:ext cx="10285712" cy="6038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Shape 131"/>
            <p:cNvSpPr/>
            <p:nvPr/>
          </p:nvSpPr>
          <p:spPr>
            <a:xfrm>
              <a:off x="2568946" y="0"/>
              <a:ext cx="10285712" cy="6038753"/>
            </a:xfrm>
            <a:prstGeom prst="rect">
              <a:avLst/>
            </a:prstGeom>
            <a:gradFill>
              <a:gsLst>
                <a:gs pos="0">
                  <a:srgbClr val="000000">
                    <a:alpha val="8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20580000" scaled="0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6702" y="1442845"/>
            <a:ext cx="6210594" cy="225780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0" y="4529065"/>
            <a:ext cx="9143999" cy="614434"/>
          </a:xfrm>
          <a:prstGeom prst="rect">
            <a:avLst/>
          </a:prstGeom>
          <a:gradFill>
            <a:gsLst>
              <a:gs pos="0">
                <a:srgbClr val="C0504D"/>
              </a:gs>
              <a:gs pos="100000">
                <a:srgbClr val="95373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102820014 傅意茹		102820014 詹智德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0" y="0"/>
            <a:ext cx="19863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zh-TW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2078359" y="2121626"/>
            <a:ext cx="4987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系統狀態能見度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5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150766" y="1373207"/>
            <a:ext cx="4467899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有時畫面還沒跑完時沒有loading畫面。</a:t>
            </a:r>
          </a:p>
        </p:txBody>
      </p:sp>
      <p:sp>
        <p:nvSpPr>
          <p:cNvPr id="240" name="Shape 240"/>
          <p:cNvSpPr/>
          <p:nvPr/>
        </p:nvSpPr>
        <p:spPr>
          <a:xfrm>
            <a:off x="4150775" y="293725"/>
            <a:ext cx="234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sz="1800">
                <a:solidFill>
                  <a:schemeClr val="lt1"/>
                </a:solidFill>
              </a:rPr>
              <a:t>1</a:t>
            </a: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800">
                <a:solidFill>
                  <a:schemeClr val="lt1"/>
                </a:solidFill>
              </a:rPr>
              <a:t>系統狀態能見度</a:t>
            </a:r>
          </a:p>
        </p:txBody>
      </p:sp>
      <p:sp>
        <p:nvSpPr>
          <p:cNvPr id="241" name="Shape 241"/>
          <p:cNvSpPr/>
          <p:nvPr/>
        </p:nvSpPr>
        <p:spPr>
          <a:xfrm>
            <a:off x="4150766" y="951547"/>
            <a:ext cx="112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發現問題</a:t>
            </a:r>
          </a:p>
        </p:txBody>
      </p:sp>
      <p:sp>
        <p:nvSpPr>
          <p:cNvPr id="242" name="Shape 242"/>
          <p:cNvSpPr/>
          <p:nvPr/>
        </p:nvSpPr>
        <p:spPr>
          <a:xfrm>
            <a:off x="4150767" y="2481073"/>
            <a:ext cx="454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在畫面還在處理時出現一個 loading 畫面。</a:t>
            </a:r>
          </a:p>
        </p:txBody>
      </p:sp>
      <p:sp>
        <p:nvSpPr>
          <p:cNvPr id="243" name="Shape 243"/>
          <p:cNvSpPr/>
          <p:nvPr/>
        </p:nvSpPr>
        <p:spPr>
          <a:xfrm>
            <a:off x="4150766" y="2059413"/>
            <a:ext cx="112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解決方法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4906" l="0" r="0" t="0"/>
          <a:stretch/>
        </p:blipFill>
        <p:spPr>
          <a:xfrm>
            <a:off x="182225" y="310400"/>
            <a:ext cx="3618899" cy="21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4">
            <a:alphaModFix/>
          </a:blip>
          <a:srcRect b="4770" l="0" r="0" t="0"/>
          <a:stretch/>
        </p:blipFill>
        <p:spPr>
          <a:xfrm>
            <a:off x="182225" y="2652250"/>
            <a:ext cx="3618899" cy="21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812" y="286951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0" y="0"/>
            <a:ext cx="19863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zh-TW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2078350" y="2121625"/>
            <a:ext cx="5802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使用者的操控自由 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6768" l="0" r="0" t="0"/>
          <a:stretch/>
        </p:blipFill>
        <p:spPr>
          <a:xfrm>
            <a:off x="4922168" y="3230136"/>
            <a:ext cx="2721898" cy="17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b="5553" l="0" r="0" t="0"/>
          <a:stretch/>
        </p:blipFill>
        <p:spPr>
          <a:xfrm>
            <a:off x="182225" y="291775"/>
            <a:ext cx="3618899" cy="218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/>
          <p:nvPr/>
        </p:nvSpPr>
        <p:spPr>
          <a:xfrm>
            <a:off x="4150766" y="1373207"/>
            <a:ext cx="4467899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使用者在</a:t>
            </a:r>
            <a:r>
              <a:rPr lang="zh-TW">
                <a:solidFill>
                  <a:schemeClr val="lt1"/>
                </a:solidFill>
              </a:rPr>
              <a:t>討論區</a:t>
            </a: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中，不能</a:t>
            </a:r>
            <a:r>
              <a:rPr lang="zh-TW">
                <a:solidFill>
                  <a:schemeClr val="lt1"/>
                </a:solidFill>
              </a:rPr>
              <a:t>刪除或修改出錯的內容。</a:t>
            </a:r>
          </a:p>
        </p:txBody>
      </p:sp>
      <p:sp>
        <p:nvSpPr>
          <p:cNvPr id="260" name="Shape 260"/>
          <p:cNvSpPr/>
          <p:nvPr/>
        </p:nvSpPr>
        <p:spPr>
          <a:xfrm>
            <a:off x="4150775" y="293725"/>
            <a:ext cx="234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sz="1800">
                <a:solidFill>
                  <a:schemeClr val="lt1"/>
                </a:solidFill>
              </a:rPr>
              <a:t>3</a:t>
            </a: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800">
                <a:solidFill>
                  <a:schemeClr val="lt1"/>
                </a:solidFill>
              </a:rPr>
              <a:t>使用者的操控自由</a:t>
            </a:r>
          </a:p>
        </p:txBody>
      </p:sp>
      <p:sp>
        <p:nvSpPr>
          <p:cNvPr id="261" name="Shape 261"/>
          <p:cNvSpPr/>
          <p:nvPr/>
        </p:nvSpPr>
        <p:spPr>
          <a:xfrm>
            <a:off x="4150766" y="951547"/>
            <a:ext cx="112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發現問題</a:t>
            </a:r>
          </a:p>
        </p:txBody>
      </p:sp>
      <p:sp>
        <p:nvSpPr>
          <p:cNvPr id="262" name="Shape 262"/>
          <p:cNvSpPr/>
          <p:nvPr/>
        </p:nvSpPr>
        <p:spPr>
          <a:xfrm>
            <a:off x="4150767" y="2481073"/>
            <a:ext cx="454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多兩個按鈕，一個是"刪除"一個是"編輯"。</a:t>
            </a:r>
          </a:p>
        </p:txBody>
      </p:sp>
      <p:sp>
        <p:nvSpPr>
          <p:cNvPr id="263" name="Shape 263"/>
          <p:cNvSpPr/>
          <p:nvPr/>
        </p:nvSpPr>
        <p:spPr>
          <a:xfrm>
            <a:off x="4150766" y="2059413"/>
            <a:ext cx="112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解決方法</a:t>
            </a:r>
          </a:p>
        </p:txBody>
      </p:sp>
      <p:sp>
        <p:nvSpPr>
          <p:cNvPr id="264" name="Shape 264"/>
          <p:cNvSpPr/>
          <p:nvPr/>
        </p:nvSpPr>
        <p:spPr>
          <a:xfrm>
            <a:off x="6405249" y="4173750"/>
            <a:ext cx="1058700" cy="2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225" y="2748488"/>
            <a:ext cx="3618900" cy="21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0"/>
            <a:ext cx="1986311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7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2078359" y="2121626"/>
            <a:ext cx="4987279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彈</a:t>
            </a:r>
            <a:r>
              <a:rPr b="0" i="0" lang="zh-TW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性與使用效率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4150766" y="1373207"/>
            <a:ext cx="44677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使用者將捲軸拉到底部後，不能直接跳回到上方導覽列。</a:t>
            </a:r>
          </a:p>
        </p:txBody>
      </p:sp>
      <p:sp>
        <p:nvSpPr>
          <p:cNvPr id="145" name="Shape 145"/>
          <p:cNvSpPr/>
          <p:nvPr/>
        </p:nvSpPr>
        <p:spPr>
          <a:xfrm>
            <a:off x="4150766" y="293726"/>
            <a:ext cx="208015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 彈性與使用效率</a:t>
            </a:r>
          </a:p>
        </p:txBody>
      </p:sp>
      <p:sp>
        <p:nvSpPr>
          <p:cNvPr id="146" name="Shape 146"/>
          <p:cNvSpPr/>
          <p:nvPr/>
        </p:nvSpPr>
        <p:spPr>
          <a:xfrm>
            <a:off x="4150766" y="951547"/>
            <a:ext cx="112463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發現問題</a:t>
            </a:r>
          </a:p>
        </p:txBody>
      </p:sp>
      <p:sp>
        <p:nvSpPr>
          <p:cNvPr id="147" name="Shape 147"/>
          <p:cNvSpPr/>
          <p:nvPr/>
        </p:nvSpPr>
        <p:spPr>
          <a:xfrm>
            <a:off x="4150767" y="2427154"/>
            <a:ext cx="454794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在頁面左側加上一個固定在頁面上的按鈕，點擊後立刻跳回到上方導覽列。</a:t>
            </a:r>
          </a:p>
        </p:txBody>
      </p:sp>
      <p:sp>
        <p:nvSpPr>
          <p:cNvPr id="148" name="Shape 148"/>
          <p:cNvSpPr/>
          <p:nvPr/>
        </p:nvSpPr>
        <p:spPr>
          <a:xfrm>
            <a:off x="4150766" y="2005494"/>
            <a:ext cx="112463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解決方法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0" l="0" r="0" t="2262"/>
          <a:stretch/>
        </p:blipFill>
        <p:spPr>
          <a:xfrm>
            <a:off x="182213" y="293726"/>
            <a:ext cx="3618942" cy="221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0" l="0" r="0" t="3916"/>
          <a:stretch/>
        </p:blipFill>
        <p:spPr>
          <a:xfrm>
            <a:off x="182213" y="2632968"/>
            <a:ext cx="3629743" cy="2179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2262"/>
          <a:stretch/>
        </p:blipFill>
        <p:spPr>
          <a:xfrm>
            <a:off x="4189673" y="3365565"/>
            <a:ext cx="2122138" cy="12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4">
            <a:alphaModFix/>
          </a:blip>
          <a:srcRect b="0" l="0" r="0" t="3916"/>
          <a:stretch/>
        </p:blipFill>
        <p:spPr>
          <a:xfrm>
            <a:off x="6450970" y="3365565"/>
            <a:ext cx="2158679" cy="1295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Shape 153"/>
          <p:cNvGrpSpPr/>
          <p:nvPr/>
        </p:nvGrpSpPr>
        <p:grpSpPr>
          <a:xfrm>
            <a:off x="6190408" y="3955826"/>
            <a:ext cx="81021" cy="81000"/>
            <a:chOff x="4783201" y="2313131"/>
            <a:chExt cx="179999" cy="179999"/>
          </a:xfrm>
        </p:grpSpPr>
        <p:sp>
          <p:nvSpPr>
            <p:cNvPr id="154" name="Shape 154"/>
            <p:cNvSpPr/>
            <p:nvPr/>
          </p:nvSpPr>
          <p:spPr>
            <a:xfrm>
              <a:off x="4783201" y="2313131"/>
              <a:ext cx="179999" cy="179999"/>
            </a:xfrm>
            <a:prstGeom prst="roundRect">
              <a:avLst>
                <a:gd fmla="val 16667" name="adj"/>
              </a:avLst>
            </a:prstGeom>
            <a:solidFill>
              <a:srgbClr val="ABABAB"/>
            </a:soli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Shape 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01201" y="2331131"/>
              <a:ext cx="14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Shape 156"/>
          <p:cNvGrpSpPr/>
          <p:nvPr/>
        </p:nvGrpSpPr>
        <p:grpSpPr>
          <a:xfrm>
            <a:off x="8485310" y="3955826"/>
            <a:ext cx="81021" cy="81000"/>
            <a:chOff x="4783201" y="2313131"/>
            <a:chExt cx="179999" cy="179999"/>
          </a:xfrm>
        </p:grpSpPr>
        <p:sp>
          <p:nvSpPr>
            <p:cNvPr id="157" name="Shape 157"/>
            <p:cNvSpPr/>
            <p:nvPr/>
          </p:nvSpPr>
          <p:spPr>
            <a:xfrm>
              <a:off x="4783201" y="2313131"/>
              <a:ext cx="179999" cy="179999"/>
            </a:xfrm>
            <a:prstGeom prst="roundRect">
              <a:avLst>
                <a:gd fmla="val 16667" name="adj"/>
              </a:avLst>
            </a:prstGeom>
            <a:solidFill>
              <a:srgbClr val="ABABAB"/>
            </a:soli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Shape 1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01201" y="2331131"/>
              <a:ext cx="14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Shape 159"/>
          <p:cNvSpPr/>
          <p:nvPr/>
        </p:nvSpPr>
        <p:spPr>
          <a:xfrm>
            <a:off x="6123750" y="3883631"/>
            <a:ext cx="216056" cy="2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8439700" y="3889931"/>
            <a:ext cx="216056" cy="2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0"/>
            <a:ext cx="1986311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zh-TW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078359" y="2121626"/>
            <a:ext cx="4987279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彈性與使用效率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150766" y="1373207"/>
            <a:ext cx="446777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使用者在分類題庫中，不能使用搜尋功能快速找到想要找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的題目。</a:t>
            </a:r>
          </a:p>
        </p:txBody>
      </p:sp>
      <p:sp>
        <p:nvSpPr>
          <p:cNvPr id="172" name="Shape 172"/>
          <p:cNvSpPr/>
          <p:nvPr/>
        </p:nvSpPr>
        <p:spPr>
          <a:xfrm>
            <a:off x="4150766" y="293726"/>
            <a:ext cx="208015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 彈性與使用效率</a:t>
            </a:r>
          </a:p>
        </p:txBody>
      </p:sp>
      <p:sp>
        <p:nvSpPr>
          <p:cNvPr id="173" name="Shape 173"/>
          <p:cNvSpPr/>
          <p:nvPr/>
        </p:nvSpPr>
        <p:spPr>
          <a:xfrm>
            <a:off x="4150766" y="951547"/>
            <a:ext cx="112463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發現問題</a:t>
            </a:r>
          </a:p>
        </p:txBody>
      </p:sp>
      <p:sp>
        <p:nvSpPr>
          <p:cNvPr id="174" name="Shape 174"/>
          <p:cNvSpPr/>
          <p:nvPr/>
        </p:nvSpPr>
        <p:spPr>
          <a:xfrm>
            <a:off x="4150767" y="2481073"/>
            <a:ext cx="454794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在頁面上方增加搜索列，使使用者可以用ID或題目名稱來搜尋題目。</a:t>
            </a:r>
          </a:p>
        </p:txBody>
      </p:sp>
      <p:sp>
        <p:nvSpPr>
          <p:cNvPr id="175" name="Shape 175"/>
          <p:cNvSpPr/>
          <p:nvPr/>
        </p:nvSpPr>
        <p:spPr>
          <a:xfrm>
            <a:off x="4150766" y="2059413"/>
            <a:ext cx="112463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解決方法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2262"/>
          <a:stretch/>
        </p:blipFill>
        <p:spPr>
          <a:xfrm>
            <a:off x="182213" y="293726"/>
            <a:ext cx="3618942" cy="221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0" l="0" r="0" t="3916"/>
          <a:stretch/>
        </p:blipFill>
        <p:spPr>
          <a:xfrm>
            <a:off x="182213" y="2632968"/>
            <a:ext cx="3629743" cy="2179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2262"/>
          <a:stretch/>
        </p:blipFill>
        <p:spPr>
          <a:xfrm>
            <a:off x="4932846" y="3136466"/>
            <a:ext cx="2721973" cy="1662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Shape 179"/>
          <p:cNvGrpSpPr/>
          <p:nvPr/>
        </p:nvGrpSpPr>
        <p:grpSpPr>
          <a:xfrm>
            <a:off x="6871738" y="3735792"/>
            <a:ext cx="530706" cy="90253"/>
            <a:chOff x="3497048" y="1410275"/>
            <a:chExt cx="1007999" cy="171466"/>
          </a:xfrm>
        </p:grpSpPr>
        <p:sp>
          <p:nvSpPr>
            <p:cNvPr id="180" name="Shape 180"/>
            <p:cNvSpPr/>
            <p:nvPr/>
          </p:nvSpPr>
          <p:spPr>
            <a:xfrm>
              <a:off x="3497048" y="1473742"/>
              <a:ext cx="1007999" cy="107999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3521010" y="1491742"/>
              <a:ext cx="540000" cy="72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zh-TW" sz="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4084971" y="1491742"/>
              <a:ext cx="215999" cy="72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3" name="Shape 183"/>
            <p:cNvGrpSpPr/>
            <p:nvPr/>
          </p:nvGrpSpPr>
          <p:grpSpPr>
            <a:xfrm>
              <a:off x="4300971" y="1491742"/>
              <a:ext cx="73389" cy="72000"/>
              <a:chOff x="4235982" y="1644142"/>
              <a:chExt cx="73389" cy="72000"/>
            </a:xfrm>
          </p:grpSpPr>
          <p:sp>
            <p:nvSpPr>
              <p:cNvPr id="184" name="Shape 184"/>
              <p:cNvSpPr/>
              <p:nvPr/>
            </p:nvSpPr>
            <p:spPr>
              <a:xfrm>
                <a:off x="4237371" y="1644142"/>
                <a:ext cx="72000" cy="72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34275" lIns="68575" rIns="68575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85" name="Shape 18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235982" y="1644142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6" name="Shape 186"/>
            <p:cNvSpPr txBox="1"/>
            <p:nvPr/>
          </p:nvSpPr>
          <p:spPr>
            <a:xfrm>
              <a:off x="4029342" y="1410275"/>
              <a:ext cx="237107" cy="153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rIns="68575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zh-TW" sz="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</a:t>
              </a:r>
            </a:p>
          </p:txBody>
        </p:sp>
        <p:pic>
          <p:nvPicPr>
            <p:cNvPr id="187" name="Shape 1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03487" y="1491742"/>
              <a:ext cx="72000" cy="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Shape 188"/>
          <p:cNvSpPr/>
          <p:nvPr/>
        </p:nvSpPr>
        <p:spPr>
          <a:xfrm>
            <a:off x="6776325" y="3681806"/>
            <a:ext cx="944225" cy="2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0" y="0"/>
            <a:ext cx="1986311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zh-TW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2078359" y="2121626"/>
            <a:ext cx="4987279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幫助與說明文件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4150766" y="1373207"/>
            <a:ext cx="45314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網頁中沒有如Q&amp;A之類專門提供網頁使用幫助的地方。</a:t>
            </a:r>
          </a:p>
        </p:txBody>
      </p:sp>
      <p:sp>
        <p:nvSpPr>
          <p:cNvPr id="200" name="Shape 200"/>
          <p:cNvSpPr/>
          <p:nvPr/>
        </p:nvSpPr>
        <p:spPr>
          <a:xfrm>
            <a:off x="4150766" y="293726"/>
            <a:ext cx="208015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 幫助與說明文件</a:t>
            </a:r>
          </a:p>
        </p:txBody>
      </p:sp>
      <p:sp>
        <p:nvSpPr>
          <p:cNvPr id="201" name="Shape 201"/>
          <p:cNvSpPr/>
          <p:nvPr/>
        </p:nvSpPr>
        <p:spPr>
          <a:xfrm>
            <a:off x="4150766" y="951547"/>
            <a:ext cx="112463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發現問題</a:t>
            </a:r>
          </a:p>
        </p:txBody>
      </p:sp>
      <p:sp>
        <p:nvSpPr>
          <p:cNvPr id="202" name="Shape 202"/>
          <p:cNvSpPr/>
          <p:nvPr/>
        </p:nvSpPr>
        <p:spPr>
          <a:xfrm>
            <a:off x="4150767" y="2481073"/>
            <a:ext cx="454794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新增Q&amp;A的頁面，提供使用者網頁使用的資訊，並解疑使用者使用上的問題。</a:t>
            </a:r>
          </a:p>
        </p:txBody>
      </p:sp>
      <p:sp>
        <p:nvSpPr>
          <p:cNvPr id="203" name="Shape 203"/>
          <p:cNvSpPr/>
          <p:nvPr/>
        </p:nvSpPr>
        <p:spPr>
          <a:xfrm>
            <a:off x="4150766" y="2059413"/>
            <a:ext cx="112463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解決方法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2257"/>
          <a:stretch/>
        </p:blipFill>
        <p:spPr>
          <a:xfrm>
            <a:off x="182213" y="293726"/>
            <a:ext cx="3618900" cy="2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0" l="0" r="0" t="3299"/>
          <a:stretch/>
        </p:blipFill>
        <p:spPr>
          <a:xfrm>
            <a:off x="182213" y="2704857"/>
            <a:ext cx="3664202" cy="22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5">
            <a:alphaModFix/>
          </a:blip>
          <a:srcRect b="52541" l="0" r="0" t="0"/>
          <a:stretch/>
        </p:blipFill>
        <p:spPr>
          <a:xfrm>
            <a:off x="4208627" y="3365565"/>
            <a:ext cx="2133555" cy="130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 rotWithShape="1">
          <a:blip r:embed="rId6">
            <a:alphaModFix/>
          </a:blip>
          <a:srcRect b="52541" l="774" r="-774" t="0"/>
          <a:stretch/>
        </p:blipFill>
        <p:spPr>
          <a:xfrm>
            <a:off x="6565155" y="3365565"/>
            <a:ext cx="2133555" cy="130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0" y="0"/>
            <a:ext cx="19863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zh-TW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078359" y="2121626"/>
            <a:ext cx="4987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系統狀態能見度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5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5490" l="0" r="0" t="0"/>
          <a:stretch/>
        </p:blipFill>
        <p:spPr>
          <a:xfrm>
            <a:off x="4274550" y="3300229"/>
            <a:ext cx="2133599" cy="12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4150766" y="1373207"/>
            <a:ext cx="4467899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使用者在</a:t>
            </a:r>
            <a:r>
              <a:rPr lang="zh-TW">
                <a:solidFill>
                  <a:schemeClr val="lt1"/>
                </a:solidFill>
              </a:rPr>
              <a:t>討論區</a:t>
            </a: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中，</a:t>
            </a:r>
            <a:r>
              <a:rPr lang="zh-TW">
                <a:solidFill>
                  <a:schemeClr val="lt1"/>
                </a:solidFill>
              </a:rPr>
              <a:t>新增討論後沒有明顯讓使用者知道已經完成操作的提示。</a:t>
            </a:r>
          </a:p>
        </p:txBody>
      </p:sp>
      <p:sp>
        <p:nvSpPr>
          <p:cNvPr id="220" name="Shape 220"/>
          <p:cNvSpPr/>
          <p:nvPr/>
        </p:nvSpPr>
        <p:spPr>
          <a:xfrm>
            <a:off x="4150775" y="293725"/>
            <a:ext cx="234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sz="1800">
                <a:solidFill>
                  <a:schemeClr val="lt1"/>
                </a:solidFill>
              </a:rPr>
              <a:t>1</a:t>
            </a: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800">
                <a:solidFill>
                  <a:schemeClr val="lt1"/>
                </a:solidFill>
              </a:rPr>
              <a:t>系統狀態能見度</a:t>
            </a:r>
          </a:p>
        </p:txBody>
      </p:sp>
      <p:sp>
        <p:nvSpPr>
          <p:cNvPr id="221" name="Shape 221"/>
          <p:cNvSpPr/>
          <p:nvPr/>
        </p:nvSpPr>
        <p:spPr>
          <a:xfrm>
            <a:off x="4150766" y="951547"/>
            <a:ext cx="112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發現問題</a:t>
            </a:r>
          </a:p>
        </p:txBody>
      </p:sp>
      <p:sp>
        <p:nvSpPr>
          <p:cNvPr id="222" name="Shape 222"/>
          <p:cNvSpPr/>
          <p:nvPr/>
        </p:nvSpPr>
        <p:spPr>
          <a:xfrm>
            <a:off x="4150767" y="2481073"/>
            <a:ext cx="454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當新增完討論後會出現往上跳到剛剛新增的內容。</a:t>
            </a:r>
          </a:p>
        </p:txBody>
      </p:sp>
      <p:sp>
        <p:nvSpPr>
          <p:cNvPr id="223" name="Shape 223"/>
          <p:cNvSpPr/>
          <p:nvPr/>
        </p:nvSpPr>
        <p:spPr>
          <a:xfrm>
            <a:off x="4150766" y="2059413"/>
            <a:ext cx="112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解決方法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25" y="310405"/>
            <a:ext cx="3618900" cy="21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5">
            <a:alphaModFix/>
          </a:blip>
          <a:srcRect b="5258" l="0" r="0" t="0"/>
          <a:stretch/>
        </p:blipFill>
        <p:spPr>
          <a:xfrm>
            <a:off x="182225" y="2652250"/>
            <a:ext cx="3618899" cy="218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5935062" y="4177161"/>
            <a:ext cx="320400" cy="16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6">
            <a:alphaModFix/>
          </a:blip>
          <a:srcRect b="4861" l="0" r="0" t="0"/>
          <a:stretch/>
        </p:blipFill>
        <p:spPr>
          <a:xfrm>
            <a:off x="6529816" y="3300229"/>
            <a:ext cx="2133599" cy="12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6664841" y="3844186"/>
            <a:ext cx="1836300" cy="16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